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6" r:id="rId1"/>
  </p:sldMasterIdLst>
  <p:sldIdLst>
    <p:sldId id="256" r:id="rId2"/>
    <p:sldId id="314" r:id="rId3"/>
    <p:sldId id="315" r:id="rId4"/>
    <p:sldId id="316" r:id="rId5"/>
    <p:sldId id="317" r:id="rId6"/>
    <p:sldId id="321" r:id="rId7"/>
    <p:sldId id="318" r:id="rId8"/>
    <p:sldId id="319" r:id="rId9"/>
    <p:sldId id="320" r:id="rId10"/>
    <p:sldId id="322" r:id="rId11"/>
    <p:sldId id="323" r:id="rId12"/>
    <p:sldId id="324" r:id="rId13"/>
    <p:sldId id="29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1" d="100"/>
          <a:sy n="111" d="100"/>
        </p:scale>
        <p:origin x="48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03406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0298CD5-6C1E-4009-B41F-6DF62E31D3BE}" type="datetimeFigureOut">
              <a:rPr lang="en-US" smtClean="0"/>
              <a:pPr/>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33691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0298CD5-6C1E-4009-B41F-6DF62E31D3BE}" type="datetimeFigureOut">
              <a:rPr lang="en-US" smtClean="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8078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a:t>Kliknutím lze upravit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s-CZ"/>
              <a:t>Kliknutím lze upravit styly předlohy textu.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0298CD5-6C1E-4009-B41F-6DF62E31D3BE}" type="datetimeFigureOut">
              <a:rPr lang="en-US" smtClean="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12551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0298CD5-6C1E-4009-B41F-6DF62E31D3BE}" type="datetimeFigureOut">
              <a:rPr lang="en-US" smtClean="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599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298CD5-6C1E-4009-B41F-6DF62E31D3BE}" type="datetimeFigureOut">
              <a:rPr lang="en-US" smtClean="0"/>
              <a:pPr/>
              <a:t>9/18/2023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2608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298CD5-6C1E-4009-B41F-6DF62E31D3BE}" type="datetimeFigureOut">
              <a:rPr lang="en-US" smtClean="0"/>
              <a:pPr/>
              <a:t>9/18/2023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64914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79137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115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p>
            <a:fld id="{90298CD5-6C1E-4009-B41F-6DF62E31D3BE}" type="datetimeFigureOut">
              <a:rPr lang="en-US" smtClean="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31675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A61015F-7CC6-4D0A-9D87-873EA4C304CC}" type="datetimeFigureOut">
              <a:rPr lang="en-US" smtClean="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032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9462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9/18/2023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37253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7" name="Date Placeholder 2"/>
          <p:cNvSpPr>
            <a:spLocks noGrp="1"/>
          </p:cNvSpPr>
          <p:nvPr>
            <p:ph type="dt" sz="half" idx="10"/>
          </p:nvPr>
        </p:nvSpPr>
        <p:spPr/>
        <p:txBody>
          <a:bodyPr/>
          <a:lstStyle/>
          <a:p>
            <a:fld id="{67EF4D4C-5367-4C26-9E2B-D8088D7FCA81}" type="datetimeFigureOut">
              <a:rPr lang="en-US" smtClean="0"/>
              <a:t>9/18/2023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35180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6E91E96-98B0-4413-9547-46F3504108EF}" type="datetimeFigureOut">
              <a:rPr lang="en-US" smtClean="0"/>
              <a:t>9/18/2023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64802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7" name="Date Placeholder 4"/>
          <p:cNvSpPr>
            <a:spLocks noGrp="1"/>
          </p:cNvSpPr>
          <p:nvPr>
            <p:ph type="dt" sz="half" idx="10"/>
          </p:nvPr>
        </p:nvSpPr>
        <p:spPr/>
        <p:txBody>
          <a:bodyPr/>
          <a:lstStyle/>
          <a:p>
            <a:fld id="{05C68B11-C5A8-448C-8CE9-B1A273C79CFC}" type="datetimeFigureOut">
              <a:rPr lang="en-US" smtClean="0"/>
              <a:t>9/18/2023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02453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C7616CA0-919D-4A49-9C8A-62FDFB3A5183}" type="datetimeFigureOut">
              <a:rPr lang="en-US" smtClean="0"/>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1685309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0298CD5-6C1E-4009-B41F-6DF62E31D3BE}" type="datetimeFigureOut">
              <a:rPr lang="en-US" smtClean="0"/>
              <a:pPr/>
              <a:t>9/18/2023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3110456"/>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sida@aksu.cz"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54955" y="1447801"/>
            <a:ext cx="8825658" cy="2917166"/>
          </a:xfrm>
        </p:spPr>
        <p:txBody>
          <a:bodyPr/>
          <a:lstStyle/>
          <a:p>
            <a:pPr algn="ctr"/>
            <a:r>
              <a:rPr lang="cs-CZ" sz="5400" dirty="0"/>
              <a:t>Veřejné zakázky v oblasti zdravotnických prostředků</a:t>
            </a:r>
          </a:p>
        </p:txBody>
      </p:sp>
      <p:sp>
        <p:nvSpPr>
          <p:cNvPr id="3" name="Podnadpis 2"/>
          <p:cNvSpPr>
            <a:spLocks noGrp="1"/>
          </p:cNvSpPr>
          <p:nvPr>
            <p:ph type="subTitle" idx="1"/>
          </p:nvPr>
        </p:nvSpPr>
        <p:spPr/>
        <p:txBody>
          <a:bodyPr/>
          <a:lstStyle/>
          <a:p>
            <a:pPr algn="r"/>
            <a:r>
              <a:rPr lang="cs-CZ" dirty="0"/>
              <a:t>Mgr. Lubor Šída</a:t>
            </a:r>
          </a:p>
        </p:txBody>
      </p:sp>
    </p:spTree>
    <p:extLst>
      <p:ext uri="{BB962C8B-B14F-4D97-AF65-F5344CB8AC3E}">
        <p14:creationId xmlns:p14="http://schemas.microsoft.com/office/powerpoint/2010/main" val="594135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02F270-69AD-613D-8C01-4AAA76454F9B}"/>
              </a:ext>
            </a:extLst>
          </p:cNvPr>
          <p:cNvSpPr>
            <a:spLocks noGrp="1"/>
          </p:cNvSpPr>
          <p:nvPr>
            <p:ph type="title"/>
          </p:nvPr>
        </p:nvSpPr>
        <p:spPr/>
        <p:txBody>
          <a:bodyPr/>
          <a:lstStyle/>
          <a:p>
            <a:pPr algn="ctr"/>
            <a:r>
              <a:rPr lang="cs-CZ" sz="2400" dirty="0"/>
              <a:t>Aplikace ustanovení § 46 zákona o zadávání veřejných zakázek optikou aktuální rozhodovací praxe Úřadu pro ochranu hospodářské soutěže </a:t>
            </a:r>
          </a:p>
        </p:txBody>
      </p:sp>
      <p:sp>
        <p:nvSpPr>
          <p:cNvPr id="3" name="Zástupný obsah 2">
            <a:extLst>
              <a:ext uri="{FF2B5EF4-FFF2-40B4-BE49-F238E27FC236}">
                <a16:creationId xmlns:a16="http://schemas.microsoft.com/office/drawing/2014/main" id="{2C863E6A-EA05-B1C9-3153-C9945BF6AD10}"/>
              </a:ext>
            </a:extLst>
          </p:cNvPr>
          <p:cNvSpPr>
            <a:spLocks noGrp="1"/>
          </p:cNvSpPr>
          <p:nvPr>
            <p:ph idx="1"/>
          </p:nvPr>
        </p:nvSpPr>
        <p:spPr/>
        <p:txBody>
          <a:bodyPr/>
          <a:lstStyle/>
          <a:p>
            <a:r>
              <a:rPr lang="cs-CZ" dirty="0"/>
              <a:t>Rozhodnutí </a:t>
            </a:r>
            <a:r>
              <a:rPr lang="cs-CZ" dirty="0" err="1"/>
              <a:t>sp</a:t>
            </a:r>
            <a:r>
              <a:rPr lang="cs-CZ" dirty="0"/>
              <a:t>. zn. ÚOHS-S0106/2020/VZ – povinnost k žádosti:</a:t>
            </a:r>
          </a:p>
          <a:p>
            <a:pPr lvl="1"/>
            <a:r>
              <a:rPr lang="cs-CZ" i="1" dirty="0"/>
              <a:t>Zahájením postupu podle § 46 ZZVZ zadavatel nezakládá obecné pravidlo, že bude objasňovat veškeré nesrovnalosti v nabídce, a dodavateli tak nevzniká legitimní očekávání, že bude takto postupováno vůči celé jeho nabídce</a:t>
            </a:r>
          </a:p>
          <a:p>
            <a:r>
              <a:rPr lang="cs-CZ" dirty="0"/>
              <a:t>Rozhodnutí </a:t>
            </a:r>
            <a:r>
              <a:rPr lang="cs-CZ" dirty="0" err="1"/>
              <a:t>sp</a:t>
            </a:r>
            <a:r>
              <a:rPr lang="cs-CZ" dirty="0"/>
              <a:t>. zn. ÚOHS-S0451/2019/VZ a Rozhodnutí </a:t>
            </a:r>
            <a:r>
              <a:rPr lang="cs-CZ" dirty="0" err="1"/>
              <a:t>sp</a:t>
            </a:r>
            <a:r>
              <a:rPr lang="cs-CZ" dirty="0"/>
              <a:t>. zn. ÚOHS-S0099/2021/VZ - kvalifikace:</a:t>
            </a:r>
          </a:p>
          <a:p>
            <a:pPr lvl="1"/>
            <a:r>
              <a:rPr lang="cs-CZ" i="1" dirty="0"/>
              <a:t>Zahájí-li zadavatel postup podle § 46 ZZVZ za účelem objasnění a doplnění informací sloužících k objasnění kvalifikovanosti dodavatele, je dodavatel oprávněn předložit také reference, které původně v nabídce obsaženy nebyly a zadavatel je povinen se jimi zabývat</a:t>
            </a:r>
          </a:p>
          <a:p>
            <a:pPr lvl="1"/>
            <a:endParaRPr lang="cs-CZ" dirty="0"/>
          </a:p>
        </p:txBody>
      </p:sp>
    </p:spTree>
    <p:extLst>
      <p:ext uri="{BB962C8B-B14F-4D97-AF65-F5344CB8AC3E}">
        <p14:creationId xmlns:p14="http://schemas.microsoft.com/office/powerpoint/2010/main" val="1336985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E3E67B-B0C6-7300-CFA2-B2F4D1934097}"/>
              </a:ext>
            </a:extLst>
          </p:cNvPr>
          <p:cNvSpPr>
            <a:spLocks noGrp="1"/>
          </p:cNvSpPr>
          <p:nvPr>
            <p:ph type="title"/>
          </p:nvPr>
        </p:nvSpPr>
        <p:spPr/>
        <p:txBody>
          <a:bodyPr/>
          <a:lstStyle/>
          <a:p>
            <a:pPr algn="ctr"/>
            <a:r>
              <a:rPr lang="cs-CZ" sz="2400" dirty="0"/>
              <a:t>Aplikace ustanovení § 46 zákona o zadávání veřejných zakázek optikou aktuální rozhodovací praxe Úřadu pro ochranu hospodářské soutěže </a:t>
            </a:r>
          </a:p>
        </p:txBody>
      </p:sp>
      <p:sp>
        <p:nvSpPr>
          <p:cNvPr id="3" name="Zástupný obsah 2">
            <a:extLst>
              <a:ext uri="{FF2B5EF4-FFF2-40B4-BE49-F238E27FC236}">
                <a16:creationId xmlns:a16="http://schemas.microsoft.com/office/drawing/2014/main" id="{D661FF56-9AAB-EA44-54E1-BA373244DA8D}"/>
              </a:ext>
            </a:extLst>
          </p:cNvPr>
          <p:cNvSpPr>
            <a:spLocks noGrp="1"/>
          </p:cNvSpPr>
          <p:nvPr>
            <p:ph idx="1"/>
          </p:nvPr>
        </p:nvSpPr>
        <p:spPr/>
        <p:txBody>
          <a:bodyPr>
            <a:normAutofit fontScale="92500" lnSpcReduction="20000"/>
          </a:bodyPr>
          <a:lstStyle/>
          <a:p>
            <a:r>
              <a:rPr lang="cs-CZ" dirty="0"/>
              <a:t>Rozhodnutí </a:t>
            </a:r>
            <a:r>
              <a:rPr lang="cs-CZ" dirty="0" err="1"/>
              <a:t>sp</a:t>
            </a:r>
            <a:r>
              <a:rPr lang="cs-CZ" dirty="0"/>
              <a:t>. zn. ÚOHS-S0504/2020/VZ a Rozhodnutí </a:t>
            </a:r>
            <a:r>
              <a:rPr lang="cs-CZ" dirty="0" err="1"/>
              <a:t>sp</a:t>
            </a:r>
            <a:r>
              <a:rPr lang="cs-CZ" dirty="0"/>
              <a:t>. zn. ÚOHS-R0113/2019/VZ– materiální změna nabídky:</a:t>
            </a:r>
          </a:p>
          <a:p>
            <a:pPr lvl="1"/>
            <a:r>
              <a:rPr lang="cs-CZ" i="1" dirty="0"/>
              <a:t>V případě objasnění na základě žádosti podle § 46 ZZVZ ve vztahu k předmětu plnění veřejné zakázky platí, že před objasněním i po objasnění nabídky musí být nabízeno stále stejné plnění, tj. nesmí dojít k materiální změně nabízeného plnění. Mohou však být doplněny informace týkající se nabízeného plnění.</a:t>
            </a:r>
          </a:p>
          <a:p>
            <a:r>
              <a:rPr lang="cs-CZ" dirty="0"/>
              <a:t>Rozhodnutí předsedy Úřadu </a:t>
            </a:r>
            <a:r>
              <a:rPr lang="cs-CZ" dirty="0" err="1"/>
              <a:t>sp</a:t>
            </a:r>
            <a:r>
              <a:rPr lang="cs-CZ" dirty="0"/>
              <a:t>. zn. ÚOHS-R0011/2021/VZ, Rozhodnutí </a:t>
            </a:r>
            <a:r>
              <a:rPr lang="cs-CZ" dirty="0" err="1"/>
              <a:t>sp</a:t>
            </a:r>
            <a:r>
              <a:rPr lang="cs-CZ" dirty="0"/>
              <a:t>. zn. ÚOHS-S0278/2021/VZ a Rozhodnutí předsedy Úřadu </a:t>
            </a:r>
            <a:r>
              <a:rPr lang="cs-CZ" dirty="0" err="1"/>
              <a:t>sp</a:t>
            </a:r>
            <a:r>
              <a:rPr lang="cs-CZ" dirty="0"/>
              <a:t>. zn. ÚOHS-R0186/2020/VZ – hodnocené údaje:</a:t>
            </a:r>
          </a:p>
          <a:p>
            <a:pPr lvl="1"/>
            <a:r>
              <a:rPr lang="cs-CZ" i="1" dirty="0"/>
              <a:t>Aplikace § 46 ZZVZ ve vztahu k hodnocenému údaji není sice a priori zapovězena, nesmí však dojít k materiální změně nabídky a musí se jednat o objasnění zřejmé, objektivně vysvětlitelné chyby. Současně nesmí existovat další okolnosti, které reálně nasvědčující ohrožení transparentnosti či férovosti zadávacího řízení. Musí být prokazatelné, že se nejedná o zákonem zapovězenou změnu.</a:t>
            </a:r>
          </a:p>
        </p:txBody>
      </p:sp>
    </p:spTree>
    <p:extLst>
      <p:ext uri="{BB962C8B-B14F-4D97-AF65-F5344CB8AC3E}">
        <p14:creationId xmlns:p14="http://schemas.microsoft.com/office/powerpoint/2010/main" val="1039521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1F3C21-58AC-5657-18A3-401BF2374EAF}"/>
              </a:ext>
            </a:extLst>
          </p:cNvPr>
          <p:cNvSpPr>
            <a:spLocks noGrp="1"/>
          </p:cNvSpPr>
          <p:nvPr>
            <p:ph type="title"/>
          </p:nvPr>
        </p:nvSpPr>
        <p:spPr/>
        <p:txBody>
          <a:bodyPr/>
          <a:lstStyle/>
          <a:p>
            <a:pPr algn="ctr"/>
            <a:r>
              <a:rPr lang="cs-CZ" sz="2400" dirty="0"/>
              <a:t>Aplikace ustanovení § 46 zákona o zadávání veřejných zakázek optikou aktuální rozhodovací praxe Úřadu pro ochranu hospodářské soutěže</a:t>
            </a:r>
          </a:p>
        </p:txBody>
      </p:sp>
      <p:sp>
        <p:nvSpPr>
          <p:cNvPr id="3" name="Zástupný obsah 2">
            <a:extLst>
              <a:ext uri="{FF2B5EF4-FFF2-40B4-BE49-F238E27FC236}">
                <a16:creationId xmlns:a16="http://schemas.microsoft.com/office/drawing/2014/main" id="{A72DDA1F-231B-A053-A8C2-E8260BE4877B}"/>
              </a:ext>
            </a:extLst>
          </p:cNvPr>
          <p:cNvSpPr>
            <a:spLocks noGrp="1"/>
          </p:cNvSpPr>
          <p:nvPr>
            <p:ph idx="1"/>
          </p:nvPr>
        </p:nvSpPr>
        <p:spPr/>
        <p:txBody>
          <a:bodyPr/>
          <a:lstStyle/>
          <a:p>
            <a:r>
              <a:rPr lang="cs-CZ" dirty="0"/>
              <a:t>Rozhodnutí </a:t>
            </a:r>
            <a:r>
              <a:rPr lang="cs-CZ" dirty="0" err="1"/>
              <a:t>sp</a:t>
            </a:r>
            <a:r>
              <a:rPr lang="cs-CZ" dirty="0"/>
              <a:t>. zn. ÚOHS-S0403/2019/VZ a Rozhodnutí předsedy Úřadu </a:t>
            </a:r>
            <a:r>
              <a:rPr lang="cs-CZ" dirty="0" err="1"/>
              <a:t>sp</a:t>
            </a:r>
            <a:r>
              <a:rPr lang="cs-CZ" dirty="0"/>
              <a:t>. zn. ÚOHS-R0103/2020/VZ – položkové rozpočty:</a:t>
            </a:r>
          </a:p>
          <a:p>
            <a:pPr lvl="1"/>
            <a:r>
              <a:rPr lang="cs-CZ" i="1" dirty="0"/>
              <a:t>Postupem podle § 46 ZZVZ je možné opravit také položkový rozpočet, a to co do nacenění (při zachování celkové nabídkové ceny), nikoliv co do předmětu plnění veřejné zakázky, neboť ani při opravě položkového rozpočtu nesmí dojít k materiální změně podané nabídky</a:t>
            </a:r>
          </a:p>
        </p:txBody>
      </p:sp>
    </p:spTree>
    <p:extLst>
      <p:ext uri="{BB962C8B-B14F-4D97-AF65-F5344CB8AC3E}">
        <p14:creationId xmlns:p14="http://schemas.microsoft.com/office/powerpoint/2010/main" val="3998296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024127" y="585215"/>
            <a:ext cx="10373215" cy="5505483"/>
          </a:xfrm>
        </p:spPr>
        <p:txBody>
          <a:bodyPr>
            <a:normAutofit/>
          </a:bodyPr>
          <a:lstStyle/>
          <a:p>
            <a:r>
              <a:rPr lang="cs-CZ"/>
              <a:t>Děkuji </a:t>
            </a:r>
            <a:r>
              <a:rPr lang="cs-CZ" dirty="0"/>
              <a:t>za Vaši pozornost</a:t>
            </a:r>
            <a:br>
              <a:rPr lang="cs-CZ" dirty="0"/>
            </a:br>
            <a:br>
              <a:rPr lang="cs-CZ" dirty="0"/>
            </a:br>
            <a:br>
              <a:rPr lang="cs-CZ" dirty="0"/>
            </a:br>
            <a:r>
              <a:rPr lang="cs-CZ" dirty="0"/>
              <a:t>Mgr. Lubor Šída: </a:t>
            </a:r>
            <a:r>
              <a:rPr lang="cs-CZ" dirty="0">
                <a:hlinkClick r:id="rId2"/>
              </a:rPr>
              <a:t>sida@aksu.cz</a:t>
            </a:r>
            <a:br>
              <a:rPr lang="cs-CZ" dirty="0"/>
            </a:br>
            <a:endParaRPr lang="cs-CZ" dirty="0"/>
          </a:p>
        </p:txBody>
      </p:sp>
    </p:spTree>
    <p:extLst>
      <p:ext uri="{BB962C8B-B14F-4D97-AF65-F5344CB8AC3E}">
        <p14:creationId xmlns:p14="http://schemas.microsoft.com/office/powerpoint/2010/main" val="2893415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964F8A-BB4B-4CF1-B291-B18160C0DF88}"/>
              </a:ext>
            </a:extLst>
          </p:cNvPr>
          <p:cNvSpPr>
            <a:spLocks noGrp="1"/>
          </p:cNvSpPr>
          <p:nvPr>
            <p:ph type="title"/>
          </p:nvPr>
        </p:nvSpPr>
        <p:spPr/>
        <p:txBody>
          <a:bodyPr/>
          <a:lstStyle/>
          <a:p>
            <a:pPr algn="ctr"/>
            <a:r>
              <a:rPr lang="cs-CZ" sz="2800" dirty="0"/>
              <a:t>Rok s REACT</a:t>
            </a:r>
          </a:p>
        </p:txBody>
      </p:sp>
      <p:sp>
        <p:nvSpPr>
          <p:cNvPr id="3" name="Zástupný obsah 2">
            <a:extLst>
              <a:ext uri="{FF2B5EF4-FFF2-40B4-BE49-F238E27FC236}">
                <a16:creationId xmlns:a16="http://schemas.microsoft.com/office/drawing/2014/main" id="{A5C7C10E-EF17-4ABB-92D2-0F1099F9ADEB}"/>
              </a:ext>
            </a:extLst>
          </p:cNvPr>
          <p:cNvSpPr>
            <a:spLocks noGrp="1"/>
          </p:cNvSpPr>
          <p:nvPr>
            <p:ph idx="1"/>
          </p:nvPr>
        </p:nvSpPr>
        <p:spPr/>
        <p:txBody>
          <a:bodyPr>
            <a:normAutofit lnSpcReduction="10000"/>
          </a:bodyPr>
          <a:lstStyle/>
          <a:p>
            <a:pPr marL="0" lvl="1" indent="0"/>
            <a:r>
              <a:rPr lang="cs-CZ" dirty="0"/>
              <a:t> co se nezměnilo:</a:t>
            </a:r>
          </a:p>
          <a:p>
            <a:pPr marL="400050" lvl="2" indent="0"/>
            <a:r>
              <a:rPr lang="cs-CZ" dirty="0"/>
              <a:t> rozhodovací praxe zejména ve fázi výzev a výhrad dotačních orgánů je sice méně, ale stále vzájemně rozdílná;</a:t>
            </a:r>
          </a:p>
          <a:p>
            <a:pPr marL="400050" lvl="2" indent="0"/>
            <a:r>
              <a:rPr lang="cs-CZ" dirty="0"/>
              <a:t> I nadále tak platí určitá nepředvídatelnost rozhodnutí;</a:t>
            </a:r>
          </a:p>
          <a:p>
            <a:pPr marL="400050" lvl="2" indent="0"/>
            <a:r>
              <a:rPr lang="cs-CZ" dirty="0"/>
              <a:t> dotační orgány často nestíhají a nekontrolují průběh VZ před podpisem smlouvy (posun až do ŽOP) – výsledek je nejistý a ve své podstatě obtížně napravitelný;</a:t>
            </a:r>
          </a:p>
          <a:p>
            <a:pPr marL="0" lvl="1" indent="0"/>
            <a:r>
              <a:rPr lang="cs-CZ" dirty="0"/>
              <a:t> co se změnilo:</a:t>
            </a:r>
          </a:p>
          <a:p>
            <a:pPr marL="400050" lvl="2" indent="0"/>
            <a:r>
              <a:rPr lang="cs-CZ" dirty="0"/>
              <a:t> mnoho řešení se již ustálilo a jsou známá jak pro zadavatele, tak pro dotační orgány – rozdílnost rozhodnutí se tak zmenšuje;</a:t>
            </a:r>
          </a:p>
          <a:p>
            <a:pPr marL="400050" lvl="2" indent="0"/>
            <a:r>
              <a:rPr lang="cs-CZ" dirty="0"/>
              <a:t> metodické vedení MMR a CRR postupně vede ke sjednocování zejména základních náhledů na dané věci;</a:t>
            </a:r>
          </a:p>
          <a:p>
            <a:pPr marL="400050" lvl="2" indent="0"/>
            <a:r>
              <a:rPr lang="cs-CZ" dirty="0"/>
              <a:t> průběžná komunikace novely vede ke zmírnění formalistického náhledu na věc (pozor ale na CPV kódy).</a:t>
            </a:r>
          </a:p>
          <a:p>
            <a:pPr marL="0" lvl="1" indent="0">
              <a:buNone/>
            </a:pPr>
            <a:endParaRPr lang="cs-CZ" dirty="0"/>
          </a:p>
        </p:txBody>
      </p:sp>
    </p:spTree>
    <p:extLst>
      <p:ext uri="{BB962C8B-B14F-4D97-AF65-F5344CB8AC3E}">
        <p14:creationId xmlns:p14="http://schemas.microsoft.com/office/powerpoint/2010/main" val="3257166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986F6C-7F44-464D-B48B-12178D0EF925}"/>
              </a:ext>
            </a:extLst>
          </p:cNvPr>
          <p:cNvSpPr>
            <a:spLocks noGrp="1"/>
          </p:cNvSpPr>
          <p:nvPr>
            <p:ph type="title"/>
          </p:nvPr>
        </p:nvSpPr>
        <p:spPr/>
        <p:txBody>
          <a:bodyPr/>
          <a:lstStyle/>
          <a:p>
            <a:pPr algn="ctr"/>
            <a:r>
              <a:rPr lang="cs-CZ" sz="2800" dirty="0"/>
              <a:t>Novela</a:t>
            </a:r>
          </a:p>
        </p:txBody>
      </p:sp>
      <p:sp>
        <p:nvSpPr>
          <p:cNvPr id="3" name="Zástupný obsah 2">
            <a:extLst>
              <a:ext uri="{FF2B5EF4-FFF2-40B4-BE49-F238E27FC236}">
                <a16:creationId xmlns:a16="http://schemas.microsoft.com/office/drawing/2014/main" id="{E7A4B7C3-D9D4-4150-9C13-0B03123C902D}"/>
              </a:ext>
            </a:extLst>
          </p:cNvPr>
          <p:cNvSpPr>
            <a:spLocks noGrp="1"/>
          </p:cNvSpPr>
          <p:nvPr>
            <p:ph idx="1"/>
          </p:nvPr>
        </p:nvSpPr>
        <p:spPr/>
        <p:txBody>
          <a:bodyPr>
            <a:normAutofit/>
          </a:bodyPr>
          <a:lstStyle/>
          <a:p>
            <a:pPr marL="285750" lvl="1"/>
            <a:r>
              <a:rPr lang="cs-CZ" dirty="0"/>
              <a:t>novela se bude prolínat celou touto konferencí, proto není mým cílem ji podrobně rozebírat, nicméně obsahuje ustanovení, které: </a:t>
            </a:r>
          </a:p>
          <a:p>
            <a:pPr marL="685800" lvl="2"/>
            <a:r>
              <a:rPr lang="cs-CZ" dirty="0"/>
              <a:t>zjednodušují komunikaci (viz změna § 211 odst. 2 písm. e) – pozor ale na odst. 3) a 211 odst. 5 písm. e);</a:t>
            </a:r>
          </a:p>
          <a:p>
            <a:pPr marL="685800" lvl="2"/>
            <a:r>
              <a:rPr lang="cs-CZ" dirty="0"/>
              <a:t>odstraňuji povinnost k výzvě k předložení originálů;</a:t>
            </a:r>
          </a:p>
          <a:p>
            <a:pPr marL="685800" lvl="2"/>
            <a:r>
              <a:rPr lang="cs-CZ" dirty="0"/>
              <a:t>odstraňují povinnost k odeslání oznámení o výběru v případě jediné nabídky, včetně čekání na uplynutí lhůty pro námitky;</a:t>
            </a:r>
          </a:p>
          <a:p>
            <a:pPr marL="685800" lvl="2"/>
            <a:r>
              <a:rPr lang="cs-CZ" dirty="0"/>
              <a:t>umožňují ohraničit termín pro podání námitek proti zadávací dokumentaci (pozor na nutnost prodloužení termínu pro podání nabídek) – viz Stanovisko Úřadu pro ochranu hospodářské soutěže k aplikaci § 242 odst. 5 ZZVZ.</a:t>
            </a:r>
          </a:p>
          <a:p>
            <a:pPr marL="457200" lvl="2" indent="0">
              <a:buNone/>
            </a:pPr>
            <a:endParaRPr lang="cs-CZ" dirty="0"/>
          </a:p>
          <a:p>
            <a:pPr marL="685800" lvl="2"/>
            <a:endParaRPr lang="cs-CZ" dirty="0"/>
          </a:p>
          <a:p>
            <a:pPr marL="685800" lvl="2"/>
            <a:endParaRPr lang="cs-CZ" dirty="0"/>
          </a:p>
          <a:p>
            <a:pPr marL="285750" lvl="1"/>
            <a:endParaRPr lang="cs-CZ" dirty="0"/>
          </a:p>
          <a:p>
            <a:pPr marL="0" lvl="1" indent="0">
              <a:buNone/>
            </a:pPr>
            <a:endParaRPr lang="cs-CZ" dirty="0"/>
          </a:p>
          <a:p>
            <a:pPr marL="0" lvl="1" indent="0">
              <a:buNone/>
            </a:pPr>
            <a:endParaRPr lang="cs-CZ" dirty="0"/>
          </a:p>
          <a:p>
            <a:pPr lvl="1"/>
            <a:endParaRPr lang="cs-CZ" dirty="0"/>
          </a:p>
        </p:txBody>
      </p:sp>
    </p:spTree>
    <p:extLst>
      <p:ext uri="{BB962C8B-B14F-4D97-AF65-F5344CB8AC3E}">
        <p14:creationId xmlns:p14="http://schemas.microsoft.com/office/powerpoint/2010/main" val="3017640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FFF9B0-787F-4CD0-A963-CBD4F2480AB4}"/>
              </a:ext>
            </a:extLst>
          </p:cNvPr>
          <p:cNvSpPr>
            <a:spLocks noGrp="1"/>
          </p:cNvSpPr>
          <p:nvPr>
            <p:ph type="title"/>
          </p:nvPr>
        </p:nvSpPr>
        <p:spPr/>
        <p:txBody>
          <a:bodyPr/>
          <a:lstStyle/>
          <a:p>
            <a:pPr algn="ctr"/>
            <a:r>
              <a:rPr lang="cs-CZ" sz="2800" dirty="0"/>
              <a:t>Metodická podpora ÚOHS a MMR a rozhodovací praxe</a:t>
            </a:r>
          </a:p>
        </p:txBody>
      </p:sp>
      <p:sp>
        <p:nvSpPr>
          <p:cNvPr id="3" name="Zástupný obsah 2">
            <a:extLst>
              <a:ext uri="{FF2B5EF4-FFF2-40B4-BE49-F238E27FC236}">
                <a16:creationId xmlns:a16="http://schemas.microsoft.com/office/drawing/2014/main" id="{229ED6E6-F919-4C1D-86D3-973F1A2A02DA}"/>
              </a:ext>
            </a:extLst>
          </p:cNvPr>
          <p:cNvSpPr>
            <a:spLocks noGrp="1"/>
          </p:cNvSpPr>
          <p:nvPr>
            <p:ph idx="1"/>
          </p:nvPr>
        </p:nvSpPr>
        <p:spPr/>
        <p:txBody>
          <a:bodyPr>
            <a:normAutofit lnSpcReduction="10000"/>
          </a:bodyPr>
          <a:lstStyle/>
          <a:p>
            <a:r>
              <a:rPr lang="cs-CZ" dirty="0"/>
              <a:t>Sborník vybraných rozhodnutí Úřadu pro ochranu hospodářské soutěže – veřejné zakázky v oblasti zdravotnictví (01/2021 – 12/2022):</a:t>
            </a:r>
          </a:p>
          <a:p>
            <a:pPr lvl="1"/>
            <a:r>
              <a:rPr lang="cs-CZ" dirty="0"/>
              <a:t>Rozhodnutí Úřadu </a:t>
            </a:r>
            <a:r>
              <a:rPr lang="cs-CZ" dirty="0" err="1"/>
              <a:t>sp</a:t>
            </a:r>
            <a:r>
              <a:rPr lang="cs-CZ" dirty="0"/>
              <a:t>. zn. ÚOHS- S0206/2022/VZ (povinnost sčítat spolu související </a:t>
            </a:r>
            <a:r>
              <a:rPr lang="cs-CZ" b="1" dirty="0"/>
              <a:t>pravidelné</a:t>
            </a:r>
            <a:r>
              <a:rPr lang="cs-CZ" dirty="0"/>
              <a:t> dodávky a postupovat v souladu se ZZVZ při dodávkách z konsignačního skladu – datem zadání je vždy výdej z konsignačního skladu – pokuta 100.000,- Kč)</a:t>
            </a:r>
          </a:p>
          <a:p>
            <a:pPr lvl="1"/>
            <a:r>
              <a:rPr lang="cs-CZ" dirty="0"/>
              <a:t> Rozhodnutí Úřadu </a:t>
            </a:r>
            <a:r>
              <a:rPr lang="cs-CZ" dirty="0" err="1"/>
              <a:t>sp</a:t>
            </a:r>
            <a:r>
              <a:rPr lang="cs-CZ" dirty="0"/>
              <a:t>. zn. ÚOHS – S0621/2021/VZ (je třeba pečlivě a hlavně správně nastavit příslušný CPV kód, kdy chybné uvedení je přestupkem – porušení zásady transparentnosti a nediskriminace (zahraničních) dodavatelů)</a:t>
            </a:r>
          </a:p>
          <a:p>
            <a:pPr lvl="1"/>
            <a:r>
              <a:rPr lang="cs-CZ" dirty="0"/>
              <a:t>Rozhodnutí Úřadu Rozhodnutí Úřadu </a:t>
            </a:r>
            <a:r>
              <a:rPr lang="cs-CZ" dirty="0" err="1"/>
              <a:t>sp</a:t>
            </a:r>
            <a:r>
              <a:rPr lang="cs-CZ" dirty="0"/>
              <a:t>. zn. ÚOHS-S0695/2021/VZ (opakovaně řešené rozhodnutí na Biochemické a imunologické systémy pro ONN a.s. – zadavatel prokázal důvodnost nastavení technických požadavků)</a:t>
            </a:r>
          </a:p>
        </p:txBody>
      </p:sp>
    </p:spTree>
    <p:extLst>
      <p:ext uri="{BB962C8B-B14F-4D97-AF65-F5344CB8AC3E}">
        <p14:creationId xmlns:p14="http://schemas.microsoft.com/office/powerpoint/2010/main" val="268184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A2D4D9-C566-4204-8FC5-C86EEC96FCE4}"/>
              </a:ext>
            </a:extLst>
          </p:cNvPr>
          <p:cNvSpPr>
            <a:spLocks noGrp="1"/>
          </p:cNvSpPr>
          <p:nvPr>
            <p:ph type="title"/>
          </p:nvPr>
        </p:nvSpPr>
        <p:spPr/>
        <p:txBody>
          <a:bodyPr/>
          <a:lstStyle/>
          <a:p>
            <a:pPr algn="ctr"/>
            <a:r>
              <a:rPr lang="cs-CZ" sz="2800" dirty="0"/>
              <a:t>Metodická podpora ÚOHS a MMR a rozhodovací praxe</a:t>
            </a:r>
          </a:p>
        </p:txBody>
      </p:sp>
      <p:sp>
        <p:nvSpPr>
          <p:cNvPr id="3" name="Zástupný obsah 2">
            <a:extLst>
              <a:ext uri="{FF2B5EF4-FFF2-40B4-BE49-F238E27FC236}">
                <a16:creationId xmlns:a16="http://schemas.microsoft.com/office/drawing/2014/main" id="{D1969EEA-6A4E-4F0E-B85C-01D46BC68DF7}"/>
              </a:ext>
            </a:extLst>
          </p:cNvPr>
          <p:cNvSpPr>
            <a:spLocks noGrp="1"/>
          </p:cNvSpPr>
          <p:nvPr>
            <p:ph idx="1"/>
          </p:nvPr>
        </p:nvSpPr>
        <p:spPr/>
        <p:txBody>
          <a:bodyPr>
            <a:normAutofit fontScale="85000" lnSpcReduction="10000"/>
          </a:bodyPr>
          <a:lstStyle/>
          <a:p>
            <a:r>
              <a:rPr lang="cs-CZ" dirty="0"/>
              <a:t>Důležité, byť stále se opakující: rozhodnutí Úřadu </a:t>
            </a:r>
            <a:r>
              <a:rPr lang="cs-CZ" dirty="0" err="1"/>
              <a:t>sp</a:t>
            </a:r>
            <a:r>
              <a:rPr lang="cs-CZ" dirty="0"/>
              <a:t>. zn. S044/2020/VZ (konkrétní technické rozměry):</a:t>
            </a:r>
          </a:p>
          <a:p>
            <a:pPr lvl="1"/>
            <a:r>
              <a:rPr lang="cs-CZ" i="1" dirty="0"/>
              <a:t>Zadavatel napadené požadavky odůvodnil následovně. Maximální rozměry zadavatel stanovil s ohledem na provoz nemocnice a potřebu zajištění nutného a bezproblémového průjezdu dveřmi a možností používání ve výtazích v areálu nemocnice a dále potřebu manipulace a pohybu nemocničních lůžek po areálech jednotlivých nemocnic. Zadavatel dále sdělil, že minimální ložná plocha lůžek byla stanovena s ohledem na rozměrnější a těžší pacienty. Plastové postranice u jednoho z poptávaných typů lůžek pak zadavatel požadoval z důvodu kompaktního tvaru znemožňujícího zaklesnutí končetin, eliminace pohyblivých spojení, snadnější dezinfekce, větší variability (lze spustit jen jednu část postranice, pacient chráněn její druhou částí), bezpečnosti (v poloze </a:t>
            </a:r>
            <a:r>
              <a:rPr lang="cs-CZ" i="1" dirty="0" err="1"/>
              <a:t>kardio</a:t>
            </a:r>
            <a:r>
              <a:rPr lang="cs-CZ" i="1" dirty="0"/>
              <a:t> křesla) a tlumeného spuštění. Oproti tomu hliníkové postranice u dalšího typu poptávaných lůžek zadavatel odůvodnil zajištěním lepší mobility a větší samostatnosti pacientů – bez nutné asistence zdravotnického personálu. Dále pak zadavatel sdělil, že jednoduchá kolečka u lůžek požaduje proto, že dvojitá se zanášejí nečistotami a neumožňují plynulý pohyb po venkovním terénu (nemocnice, kam byla lůžka pořizována, jsou pavilonového typu – časté přejíždění mezi jednotlivými budovami).</a:t>
            </a:r>
          </a:p>
        </p:txBody>
      </p:sp>
    </p:spTree>
    <p:extLst>
      <p:ext uri="{BB962C8B-B14F-4D97-AF65-F5344CB8AC3E}">
        <p14:creationId xmlns:p14="http://schemas.microsoft.com/office/powerpoint/2010/main" val="201752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FB761D-1122-46C0-BFF4-55263F716BFE}"/>
              </a:ext>
            </a:extLst>
          </p:cNvPr>
          <p:cNvSpPr>
            <a:spLocks noGrp="1"/>
          </p:cNvSpPr>
          <p:nvPr>
            <p:ph type="title"/>
          </p:nvPr>
        </p:nvSpPr>
        <p:spPr/>
        <p:txBody>
          <a:bodyPr/>
          <a:lstStyle/>
          <a:p>
            <a:pPr algn="ctr"/>
            <a:r>
              <a:rPr lang="cs-CZ" sz="2400" dirty="0"/>
              <a:t>Metodická podpora ÚOHS a MMR a rozhodovací praxe</a:t>
            </a:r>
          </a:p>
        </p:txBody>
      </p:sp>
      <p:sp>
        <p:nvSpPr>
          <p:cNvPr id="3" name="Zástupný obsah 2">
            <a:extLst>
              <a:ext uri="{FF2B5EF4-FFF2-40B4-BE49-F238E27FC236}">
                <a16:creationId xmlns:a16="http://schemas.microsoft.com/office/drawing/2014/main" id="{EAC523D1-C48A-4216-887C-838DEF9CDC30}"/>
              </a:ext>
            </a:extLst>
          </p:cNvPr>
          <p:cNvSpPr>
            <a:spLocks noGrp="1"/>
          </p:cNvSpPr>
          <p:nvPr>
            <p:ph idx="1"/>
          </p:nvPr>
        </p:nvSpPr>
        <p:spPr/>
        <p:txBody>
          <a:bodyPr>
            <a:normAutofit fontScale="85000" lnSpcReduction="10000"/>
          </a:bodyPr>
          <a:lstStyle/>
          <a:p>
            <a:pPr marL="0" indent="0">
              <a:buNone/>
            </a:pPr>
            <a:r>
              <a:rPr lang="cs-CZ" i="1" dirty="0"/>
              <a:t>Úřad v této souvislosti konstatoval, že zásadu zákazu diskriminace nelze zaměňovat s prostou neschopností konkrétního dodavatele splnit zadávací podmínky, resp. realizovat předmět plnění veřejné zakázky v požadované kvalitě či rozsahu. Úřad uvedl, že je třeba si uvědomit samotný smysl stanovení zadávacích podmínek, které jsou svým způsobem vždy k některým subjektům „diskriminační“, což vychází z jejich samotného účelu. Pokud by totiž zadavatel nebyl oprávněn stanovit zadávací podmínky, zjevně by nebyl schopen dosáhnout ani cíle samotného zadávání, tedy realizace požadovaného předmětu plnění v určité kvalitě, rozsahu a časovém horizontu. Úřad shrnul, že omezení okruhu dodavatelů je důsledkem samotného procesu zadávání. Zadavatel je tedy povinen dodržovat při formulaci technických podmínek zásadu nediskriminace a přiměřenosti a nesmí bezdůvodně zvýhodnit či znevýhodnit některé dodavatele, uvedené však neznamená, že zadavatel není oprávněn stanovit technické podmínky podle svých objektivních potřeb.</a:t>
            </a:r>
          </a:p>
          <a:p>
            <a:pPr marL="0" indent="0">
              <a:buNone/>
            </a:pPr>
            <a:r>
              <a:rPr lang="cs-CZ" i="1" dirty="0"/>
              <a:t>Nad uvedené bylo Úřadem provedeným průzkumem trhu prokázáno, že napadené technické požadavky nejsou odkazem na konkrétního výrobce/výrobek, neboť stanovené parametry splňovalo vícero dodavatelů, resp. výrobců. </a:t>
            </a:r>
          </a:p>
        </p:txBody>
      </p:sp>
    </p:spTree>
    <p:extLst>
      <p:ext uri="{BB962C8B-B14F-4D97-AF65-F5344CB8AC3E}">
        <p14:creationId xmlns:p14="http://schemas.microsoft.com/office/powerpoint/2010/main" val="304529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DA830-C2AA-467F-B477-253FF04650FF}"/>
              </a:ext>
            </a:extLst>
          </p:cNvPr>
          <p:cNvSpPr>
            <a:spLocks noGrp="1"/>
          </p:cNvSpPr>
          <p:nvPr>
            <p:ph type="title"/>
          </p:nvPr>
        </p:nvSpPr>
        <p:spPr/>
        <p:txBody>
          <a:bodyPr/>
          <a:lstStyle/>
          <a:p>
            <a:pPr algn="ctr"/>
            <a:r>
              <a:rPr lang="cs-CZ" sz="2800" dirty="0"/>
              <a:t>Metodická podpora ÚOHS a MMR a rozhodovací praxe</a:t>
            </a:r>
            <a:endParaRPr lang="cs-CZ" sz="2800" dirty="0">
              <a:solidFill>
                <a:schemeClr val="tx1"/>
              </a:solidFill>
              <a:latin typeface="Century Gothic" panose="020B0502020202020204" pitchFamily="34" charset="0"/>
            </a:endParaRPr>
          </a:p>
        </p:txBody>
      </p:sp>
      <p:sp>
        <p:nvSpPr>
          <p:cNvPr id="3" name="Zástupný obsah 2">
            <a:extLst>
              <a:ext uri="{FF2B5EF4-FFF2-40B4-BE49-F238E27FC236}">
                <a16:creationId xmlns:a16="http://schemas.microsoft.com/office/drawing/2014/main" id="{FD5E83DA-C3DE-4AC8-81EF-1CFC3B7AD006}"/>
              </a:ext>
            </a:extLst>
          </p:cNvPr>
          <p:cNvSpPr>
            <a:spLocks noGrp="1"/>
          </p:cNvSpPr>
          <p:nvPr>
            <p:ph idx="1"/>
          </p:nvPr>
        </p:nvSpPr>
        <p:spPr/>
        <p:txBody>
          <a:bodyPr>
            <a:normAutofit/>
          </a:bodyPr>
          <a:lstStyle/>
          <a:p>
            <a:r>
              <a:rPr lang="cs-CZ" dirty="0"/>
              <a:t>Rozhodnutí Úřadu </a:t>
            </a:r>
            <a:r>
              <a:rPr lang="cs-CZ" dirty="0" err="1"/>
              <a:t>sp</a:t>
            </a:r>
            <a:r>
              <a:rPr lang="cs-CZ" dirty="0"/>
              <a:t>. zn. ÚOHS-S0328/2021/VZ:</a:t>
            </a:r>
          </a:p>
          <a:p>
            <a:pPr lvl="1"/>
            <a:r>
              <a:rPr lang="cs-CZ" i="1" dirty="0"/>
              <a:t>Úřad také konstatoval, že zadavatel podrobně a logicky odůvodnil, proč je nezbytné, aby systém byl ve stávajících prostorech laboratoře bez nutnosti stavebních úprav. Zadavatel uvedl, že z hlediska organizace práce (možnost dohledu nad více přístroji současně, eliminace přemisťování vzorků) a bezpečnosti (omezený přístup do laboratoří) je nutné, aby byla laboratoř umístěna ve 4. patře nemocnice, přičemž místnost, kde má být systém umístěn, je místností s největší plochou, kterou již nelze rozšířit, neboť ve vedlejší místnosti jsou umístěny další analyzátory. Případné stavební úpravy by pak narušily chod laboratoře. Úřad svým šetřením zjistil, že tímto požadavkem zadavatel sice omezil okruh možných dodavatelů, nicméně tak učinil z objektivních příčin, tedy nedošlo k bezdůvodnému omezení hospodářské soutěže. </a:t>
            </a:r>
          </a:p>
          <a:p>
            <a:pPr marL="0" indent="0">
              <a:buNone/>
            </a:pPr>
            <a:endParaRPr lang="cs-CZ" dirty="0"/>
          </a:p>
        </p:txBody>
      </p:sp>
    </p:spTree>
    <p:extLst>
      <p:ext uri="{BB962C8B-B14F-4D97-AF65-F5344CB8AC3E}">
        <p14:creationId xmlns:p14="http://schemas.microsoft.com/office/powerpoint/2010/main" val="2069850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4A1762-A0EB-4D45-A20C-5C631CCB52AE}"/>
              </a:ext>
            </a:extLst>
          </p:cNvPr>
          <p:cNvSpPr>
            <a:spLocks noGrp="1"/>
          </p:cNvSpPr>
          <p:nvPr>
            <p:ph type="title"/>
          </p:nvPr>
        </p:nvSpPr>
        <p:spPr>
          <a:xfrm>
            <a:off x="646111" y="452718"/>
            <a:ext cx="9404723" cy="1272565"/>
          </a:xfrm>
        </p:spPr>
        <p:txBody>
          <a:bodyPr/>
          <a:lstStyle/>
          <a:p>
            <a:pPr algn="ctr"/>
            <a:r>
              <a:rPr lang="cs-CZ" sz="2400" dirty="0"/>
              <a:t>Aplikace ustanovení § 46 zákona o zadávání veřejných zakázek optikou aktuální rozhodovací praxe Úřadu pro ochranu hospodářské soutěže </a:t>
            </a:r>
          </a:p>
        </p:txBody>
      </p:sp>
      <p:sp>
        <p:nvSpPr>
          <p:cNvPr id="3" name="Zástupný obsah 2">
            <a:extLst>
              <a:ext uri="{FF2B5EF4-FFF2-40B4-BE49-F238E27FC236}">
                <a16:creationId xmlns:a16="http://schemas.microsoft.com/office/drawing/2014/main" id="{0D4E379C-674D-4C54-B1C1-9CB976A9D651}"/>
              </a:ext>
            </a:extLst>
          </p:cNvPr>
          <p:cNvSpPr>
            <a:spLocks noGrp="1"/>
          </p:cNvSpPr>
          <p:nvPr>
            <p:ph idx="1"/>
          </p:nvPr>
        </p:nvSpPr>
        <p:spPr/>
        <p:txBody>
          <a:bodyPr>
            <a:normAutofit/>
          </a:bodyPr>
          <a:lstStyle/>
          <a:p>
            <a:pPr marL="0" lvl="1" indent="0"/>
            <a:r>
              <a:rPr lang="cs-CZ" sz="1800" dirty="0"/>
              <a:t> </a:t>
            </a:r>
            <a:r>
              <a:rPr lang="cs-CZ" sz="2000" dirty="0"/>
              <a:t>Rozhodnutí </a:t>
            </a:r>
            <a:r>
              <a:rPr lang="cs-CZ" sz="2000" dirty="0" err="1"/>
              <a:t>sp</a:t>
            </a:r>
            <a:r>
              <a:rPr lang="cs-CZ" sz="2000" dirty="0"/>
              <a:t>. zn. ÚOHS-S0139/2020/VZ – vybraný dodavatel:</a:t>
            </a:r>
          </a:p>
          <a:p>
            <a:pPr marL="400050" lvl="2" indent="0"/>
            <a:r>
              <a:rPr lang="cs-CZ" sz="1800" dirty="0"/>
              <a:t> </a:t>
            </a:r>
            <a:r>
              <a:rPr lang="cs-CZ" sz="2000" i="1" dirty="0"/>
              <a:t>Zadavatel je oprávněn postupovat podle § 46 ZZVZ vůči všem účastníkům zadávacího řízení, a to včetně vybraného dodavatele.</a:t>
            </a:r>
            <a:endParaRPr lang="cs-CZ" sz="1800" i="1" dirty="0"/>
          </a:p>
          <a:p>
            <a:pPr marL="0" lvl="1" indent="0"/>
            <a:r>
              <a:rPr lang="cs-CZ" sz="2000" dirty="0"/>
              <a:t> Rozhodnutí předsedy Úřadu </a:t>
            </a:r>
            <a:r>
              <a:rPr lang="cs-CZ" sz="2000" dirty="0" err="1"/>
              <a:t>sp</a:t>
            </a:r>
            <a:r>
              <a:rPr lang="cs-CZ" sz="2000" dirty="0"/>
              <a:t>. zn. ÚOHS-R0190,0195/2021/VZ – rovné zacházení:</a:t>
            </a:r>
          </a:p>
          <a:p>
            <a:pPr marL="400050" lvl="2" indent="0"/>
            <a:r>
              <a:rPr lang="cs-CZ" sz="1800" dirty="0"/>
              <a:t> </a:t>
            </a:r>
            <a:r>
              <a:rPr lang="cs-CZ" sz="2000" i="1" dirty="0"/>
              <a:t>Zásada rovného zacházení se při posouzení zákonnosti postupu zadavatele podle § 46 ZZVZ neuplatní zcela mechanicky na všechny účastníky zadávacího řízení, rozhodující je, zda se tito nacházeli ve stejném postavení a situaci.</a:t>
            </a:r>
            <a:endParaRPr lang="cs-CZ" sz="1800" i="1" dirty="0"/>
          </a:p>
          <a:p>
            <a:pPr marL="0" lvl="1" indent="0">
              <a:buNone/>
            </a:pPr>
            <a:endParaRPr lang="cs-CZ" sz="2000" dirty="0"/>
          </a:p>
          <a:p>
            <a:pPr marL="0" lvl="1" indent="0"/>
            <a:endParaRPr lang="cs-CZ" sz="2000" dirty="0"/>
          </a:p>
          <a:p>
            <a:pPr marL="0" lvl="1" indent="0"/>
            <a:endParaRPr lang="cs-CZ" sz="2000" dirty="0"/>
          </a:p>
        </p:txBody>
      </p:sp>
    </p:spTree>
    <p:extLst>
      <p:ext uri="{BB962C8B-B14F-4D97-AF65-F5344CB8AC3E}">
        <p14:creationId xmlns:p14="http://schemas.microsoft.com/office/powerpoint/2010/main" val="605683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8B18E4-3159-4ED3-9C98-4CDE23874087}"/>
              </a:ext>
            </a:extLst>
          </p:cNvPr>
          <p:cNvSpPr>
            <a:spLocks noGrp="1"/>
          </p:cNvSpPr>
          <p:nvPr>
            <p:ph type="title"/>
          </p:nvPr>
        </p:nvSpPr>
        <p:spPr/>
        <p:txBody>
          <a:bodyPr/>
          <a:lstStyle/>
          <a:p>
            <a:pPr algn="ctr"/>
            <a:r>
              <a:rPr lang="cs-CZ" sz="2800" dirty="0"/>
              <a:t>Aplikace ustanovení § 46 zákona o zadávání veřejných zakázek optikou aktuální rozhodovací praxe Úřadu pro ochranu hospodářské soutěže </a:t>
            </a:r>
            <a:endParaRPr lang="cs-CZ" sz="2800" dirty="0">
              <a:solidFill>
                <a:schemeClr val="tx1"/>
              </a:solidFill>
              <a:latin typeface="Century Gothic" panose="020B0502020202020204" pitchFamily="34" charset="0"/>
            </a:endParaRPr>
          </a:p>
        </p:txBody>
      </p:sp>
      <p:sp>
        <p:nvSpPr>
          <p:cNvPr id="3" name="Zástupný obsah 2">
            <a:extLst>
              <a:ext uri="{FF2B5EF4-FFF2-40B4-BE49-F238E27FC236}">
                <a16:creationId xmlns:a16="http://schemas.microsoft.com/office/drawing/2014/main" id="{4330379F-8430-41CF-A340-1DBB5968E1FB}"/>
              </a:ext>
            </a:extLst>
          </p:cNvPr>
          <p:cNvSpPr>
            <a:spLocks noGrp="1"/>
          </p:cNvSpPr>
          <p:nvPr>
            <p:ph idx="1"/>
          </p:nvPr>
        </p:nvSpPr>
        <p:spPr/>
        <p:txBody>
          <a:bodyPr>
            <a:normAutofit lnSpcReduction="10000"/>
          </a:bodyPr>
          <a:lstStyle/>
          <a:p>
            <a:r>
              <a:rPr lang="cs-CZ" dirty="0"/>
              <a:t>Rozhodnutí </a:t>
            </a:r>
            <a:r>
              <a:rPr lang="cs-CZ" dirty="0" err="1"/>
              <a:t>sp</a:t>
            </a:r>
            <a:r>
              <a:rPr lang="cs-CZ" dirty="0"/>
              <a:t>. zn. ÚOHS-S0271/2022/VZ – povinnost k žádosti:</a:t>
            </a:r>
          </a:p>
          <a:p>
            <a:pPr lvl="1"/>
            <a:r>
              <a:rPr lang="cs-CZ" i="1" dirty="0"/>
              <a:t>Nedisponuje-li zadavatel na základě obsahu nabídky dostatečnými podklady (tj. údaji, doklady, vzorky nebo modely) pro posouzení, zda účastník zadávacího řízení splňuje či nesplňuje zadávací podmínky, mohl by se postup podle § 46 ZZVZ před vyloučením takového účastníka stát povinností, nikoliv pouze fakultativní možností zadavatele. Uvedené neplatí, rozhodne-li se zadavatel pro alternativní postup dle § 39 odst. 5 věty druhé ZZVZ a sám si opatří potřebné informace, má-li možnost.</a:t>
            </a:r>
            <a:r>
              <a:rPr lang="cs-CZ" sz="1800" dirty="0"/>
              <a:t> </a:t>
            </a:r>
            <a:endParaRPr lang="cs-CZ" dirty="0"/>
          </a:p>
          <a:p>
            <a:r>
              <a:rPr lang="cs-CZ" dirty="0"/>
              <a:t>Rozhodnutí </a:t>
            </a:r>
            <a:r>
              <a:rPr lang="cs-CZ" dirty="0" err="1"/>
              <a:t>sp</a:t>
            </a:r>
            <a:r>
              <a:rPr lang="cs-CZ" dirty="0"/>
              <a:t>. zn. ÚOHS-S0027/2020/VZ, potvrzeno </a:t>
            </a:r>
            <a:r>
              <a:rPr lang="cs-CZ" dirty="0" err="1"/>
              <a:t>sp</a:t>
            </a:r>
            <a:r>
              <a:rPr lang="cs-CZ" dirty="0"/>
              <a:t>. zn. ÚOHS-R0068/2020/VZ – povinnost k žádosti:</a:t>
            </a:r>
          </a:p>
          <a:p>
            <a:pPr lvl="1"/>
            <a:r>
              <a:rPr lang="cs-CZ" i="1" dirty="0"/>
              <a:t>Pokud je na základě údajů uvedených v nabídce dodavatele po posouzení nabídky zcela jasné a zřejmé, že podaná nabídka nesplňuje stanovené zadávací podmínky, není zadavatel povinen postupovat podle § 46 ZZVZ a je oprávněn účastníka vyloučit ze zadávacího řízení</a:t>
            </a:r>
          </a:p>
        </p:txBody>
      </p:sp>
    </p:spTree>
    <p:extLst>
      <p:ext uri="{BB962C8B-B14F-4D97-AF65-F5344CB8AC3E}">
        <p14:creationId xmlns:p14="http://schemas.microsoft.com/office/powerpoint/2010/main" val="3453234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3780</TotalTime>
  <Words>1655</Words>
  <Application>Microsoft Office PowerPoint</Application>
  <PresentationFormat>Širokoúhlá obrazovka</PresentationFormat>
  <Paragraphs>61</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Century Gothic</vt:lpstr>
      <vt:lpstr>Wingdings 3</vt:lpstr>
      <vt:lpstr>Ion</vt:lpstr>
      <vt:lpstr>Veřejné zakázky v oblasti zdravotnických prostředků</vt:lpstr>
      <vt:lpstr>Rok s REACT</vt:lpstr>
      <vt:lpstr>Novela</vt:lpstr>
      <vt:lpstr>Metodická podpora ÚOHS a MMR a rozhodovací praxe</vt:lpstr>
      <vt:lpstr>Metodická podpora ÚOHS a MMR a rozhodovací praxe</vt:lpstr>
      <vt:lpstr>Metodická podpora ÚOHS a MMR a rozhodovací praxe</vt:lpstr>
      <vt:lpstr>Metodická podpora ÚOHS a MMR a rozhodovací praxe</vt:lpstr>
      <vt:lpstr>Aplikace ustanovení § 46 zákona o zadávání veřejných zakázek optikou aktuální rozhodovací praxe Úřadu pro ochranu hospodářské soutěže </vt:lpstr>
      <vt:lpstr>Aplikace ustanovení § 46 zákona o zadávání veřejných zakázek optikou aktuální rozhodovací praxe Úřadu pro ochranu hospodářské soutěže </vt:lpstr>
      <vt:lpstr>Aplikace ustanovení § 46 zákona o zadávání veřejných zakázek optikou aktuální rozhodovací praxe Úřadu pro ochranu hospodářské soutěže </vt:lpstr>
      <vt:lpstr>Aplikace ustanovení § 46 zákona o zadávání veřejných zakázek optikou aktuální rozhodovací praxe Úřadu pro ochranu hospodářské soutěže </vt:lpstr>
      <vt:lpstr>Aplikace ustanovení § 46 zákona o zadávání veřejných zakázek optikou aktuální rozhodovací praxe Úřadu pro ochranu hospodářské soutěže</vt:lpstr>
      <vt:lpstr>Děkuji za Vaši pozornost   Mgr. Lubor Šída: sida@aksu.cz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o zadávacích řízeních</dc:title>
  <dc:creator>Michal Čermák</dc:creator>
  <cp:lastModifiedBy>Lubor Šída</cp:lastModifiedBy>
  <cp:revision>92</cp:revision>
  <dcterms:created xsi:type="dcterms:W3CDTF">2016-02-23T02:30:07Z</dcterms:created>
  <dcterms:modified xsi:type="dcterms:W3CDTF">2023-09-18T16:07:25Z</dcterms:modified>
</cp:coreProperties>
</file>